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>
      <a:defRPr lang="en-US"/>
    </a:defPPr>
    <a:lvl1pPr algn="ctr" rtl="0" fontAlgn="base">
      <a:spcBef>
        <a:spcPct val="50000"/>
      </a:spcBef>
      <a:spcAft>
        <a:spcPct val="0"/>
      </a:spcAft>
      <a:defRPr sz="5320"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640080" algn="ctr" rtl="0" fontAlgn="base">
      <a:spcBef>
        <a:spcPct val="50000"/>
      </a:spcBef>
      <a:spcAft>
        <a:spcPct val="0"/>
      </a:spcAft>
      <a:defRPr sz="5320"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1280160" algn="ctr" rtl="0" fontAlgn="base">
      <a:spcBef>
        <a:spcPct val="50000"/>
      </a:spcBef>
      <a:spcAft>
        <a:spcPct val="0"/>
      </a:spcAft>
      <a:defRPr sz="5320"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920240" algn="ctr" rtl="0" fontAlgn="base">
      <a:spcBef>
        <a:spcPct val="50000"/>
      </a:spcBef>
      <a:spcAft>
        <a:spcPct val="0"/>
      </a:spcAft>
      <a:defRPr sz="5320"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2560320" algn="ctr" rtl="0" fontAlgn="base">
      <a:spcBef>
        <a:spcPct val="50000"/>
      </a:spcBef>
      <a:spcAft>
        <a:spcPct val="0"/>
      </a:spcAft>
      <a:defRPr sz="5320"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3200400" algn="l" defTabSz="1280160" rtl="0" eaLnBrk="1" latinLnBrk="0" hangingPunct="1">
      <a:defRPr sz="5320"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3840480" algn="l" defTabSz="1280160" rtl="0" eaLnBrk="1" latinLnBrk="0" hangingPunct="1">
      <a:defRPr sz="5320"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4480560" algn="l" defTabSz="1280160" rtl="0" eaLnBrk="1" latinLnBrk="0" hangingPunct="1">
      <a:defRPr sz="5320"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5120640" algn="l" defTabSz="1280160" rtl="0" eaLnBrk="1" latinLnBrk="0" hangingPunct="1">
      <a:defRPr sz="5320"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0368" userDrawn="1">
          <p15:clr>
            <a:srgbClr val="A4A3A4"/>
          </p15:clr>
        </p15:guide>
        <p15:guide id="2" pos="138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23" d="100"/>
          <a:sy n="23" d="100"/>
        </p:scale>
        <p:origin x="1626" y="96"/>
      </p:cViewPr>
      <p:guideLst>
        <p:guide orient="horz" pos="10368"/>
        <p:guide pos="1382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034914-5C51-4B19-95B5-F945E3642C50}" type="datetimeFigureOut">
              <a:rPr lang="en-US" smtClean="0"/>
              <a:t>12/11/2015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86A8D-E764-4101-AA04-6DC801EB89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605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86A8D-E764-4101-AA04-6DC801EB89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030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418" y="10225088"/>
            <a:ext cx="37308367" cy="7058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82834" y="18654713"/>
            <a:ext cx="30725533" cy="8410575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F7D98B-CECE-42C7-9B6B-371E6F8EE8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4D728-900E-4481-A8D0-34E0C74D3CD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821967" y="1319213"/>
            <a:ext cx="9874251" cy="280868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94985" y="1319213"/>
            <a:ext cx="29423783" cy="280868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412CB-7FE8-4102-9AF4-8BE6539891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DCB5BD-6517-490E-8996-0AC2D40DEEC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7101" y="21152645"/>
            <a:ext cx="37308367" cy="65389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67101" y="13951745"/>
            <a:ext cx="37308367" cy="720090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52EEAD-DAD5-4806-9F1F-1A2DAAFBB7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94984" y="7681913"/>
            <a:ext cx="19649016" cy="217241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047201" y="7681913"/>
            <a:ext cx="19649017" cy="2172414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DC711B-BD58-4AB2-B412-5287A926470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94985" y="7367588"/>
            <a:ext cx="19392900" cy="3071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4985" y="10439400"/>
            <a:ext cx="19392900" cy="1896665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96967" y="7367588"/>
            <a:ext cx="19399251" cy="307181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96967" y="10439400"/>
            <a:ext cx="19399251" cy="1896665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B9122-31C7-4D28-97A2-7C5512A8C9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9A1DEB-5F9E-46E3-B817-A485EE777D8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08675-6B0A-4F74-A4E9-0D3651D4918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985" y="1309688"/>
            <a:ext cx="14439900" cy="557927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59817" y="1309688"/>
            <a:ext cx="24536400" cy="2809637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94985" y="6888957"/>
            <a:ext cx="14439900" cy="225171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15472F-2E96-405D-A8D7-5B5C206A59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2134" y="23043358"/>
            <a:ext cx="26335567" cy="271938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602134" y="2940845"/>
            <a:ext cx="26335567" cy="197524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02134" y="25762745"/>
            <a:ext cx="26335567" cy="38647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53AA87-44E3-438C-B2C1-516836B4B88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94985" y="1319213"/>
            <a:ext cx="39501233" cy="548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3493" tIns="156746" rIns="313493" bIns="15674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94985" y="7681913"/>
            <a:ext cx="39501233" cy="21724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13493" tIns="156746" rIns="313493" bIns="1567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194985" y="29977557"/>
            <a:ext cx="1024043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13493" tIns="156746" rIns="313493" bIns="156746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48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4996585" y="29977557"/>
            <a:ext cx="1389803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13493" tIns="156746" rIns="313493" bIns="156746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48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455785" y="29977557"/>
            <a:ext cx="1024043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13493" tIns="156746" rIns="313493" bIns="156746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4800" b="0"/>
            </a:lvl1pPr>
          </a:lstStyle>
          <a:p>
            <a:pPr>
              <a:defRPr/>
            </a:pPr>
            <a:fld id="{4EC9D1B4-5AD6-4EB3-944B-271BF0E3C2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13531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313531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2"/>
          </a:solidFill>
          <a:latin typeface="Arial" charset="0"/>
          <a:cs typeface="Arial" charset="0"/>
        </a:defRPr>
      </a:lvl2pPr>
      <a:lvl3pPr algn="ctr" defTabSz="313531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2"/>
          </a:solidFill>
          <a:latin typeface="Arial" charset="0"/>
          <a:cs typeface="Arial" charset="0"/>
        </a:defRPr>
      </a:lvl3pPr>
      <a:lvl4pPr algn="ctr" defTabSz="313531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2"/>
          </a:solidFill>
          <a:latin typeface="Arial" charset="0"/>
          <a:cs typeface="Arial" charset="0"/>
        </a:defRPr>
      </a:lvl4pPr>
      <a:lvl5pPr algn="ctr" defTabSz="3135313" rtl="0" eaLnBrk="0" fontAlgn="base" hangingPunct="0">
        <a:spcBef>
          <a:spcPct val="0"/>
        </a:spcBef>
        <a:spcAft>
          <a:spcPct val="0"/>
        </a:spcAft>
        <a:defRPr sz="15100">
          <a:solidFill>
            <a:schemeClr val="tx2"/>
          </a:solidFill>
          <a:latin typeface="Arial" charset="0"/>
          <a:cs typeface="Arial" charset="0"/>
        </a:defRPr>
      </a:lvl5pPr>
      <a:lvl6pPr marL="457200" algn="ctr" defTabSz="3135313" rtl="0" fontAlgn="base">
        <a:spcBef>
          <a:spcPct val="0"/>
        </a:spcBef>
        <a:spcAft>
          <a:spcPct val="0"/>
        </a:spcAft>
        <a:defRPr sz="15100">
          <a:solidFill>
            <a:schemeClr val="tx2"/>
          </a:solidFill>
          <a:latin typeface="Arial" charset="0"/>
          <a:cs typeface="Arial" charset="0"/>
        </a:defRPr>
      </a:lvl6pPr>
      <a:lvl7pPr marL="914400" algn="ctr" defTabSz="3135313" rtl="0" fontAlgn="base">
        <a:spcBef>
          <a:spcPct val="0"/>
        </a:spcBef>
        <a:spcAft>
          <a:spcPct val="0"/>
        </a:spcAft>
        <a:defRPr sz="15100">
          <a:solidFill>
            <a:schemeClr val="tx2"/>
          </a:solidFill>
          <a:latin typeface="Arial" charset="0"/>
          <a:cs typeface="Arial" charset="0"/>
        </a:defRPr>
      </a:lvl7pPr>
      <a:lvl8pPr marL="1371600" algn="ctr" defTabSz="3135313" rtl="0" fontAlgn="base">
        <a:spcBef>
          <a:spcPct val="0"/>
        </a:spcBef>
        <a:spcAft>
          <a:spcPct val="0"/>
        </a:spcAft>
        <a:defRPr sz="15100">
          <a:solidFill>
            <a:schemeClr val="tx2"/>
          </a:solidFill>
          <a:latin typeface="Arial" charset="0"/>
          <a:cs typeface="Arial" charset="0"/>
        </a:defRPr>
      </a:lvl8pPr>
      <a:lvl9pPr marL="1828800" algn="ctr" defTabSz="3135313" rtl="0" fontAlgn="base">
        <a:spcBef>
          <a:spcPct val="0"/>
        </a:spcBef>
        <a:spcAft>
          <a:spcPct val="0"/>
        </a:spcAft>
        <a:defRPr sz="151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1176338" indent="-1176338" algn="l" defTabSz="3135313" rtl="0" eaLnBrk="0" fontAlgn="base" hangingPunct="0">
        <a:spcBef>
          <a:spcPct val="20000"/>
        </a:spcBef>
        <a:spcAft>
          <a:spcPct val="0"/>
        </a:spcAft>
        <a:buChar char="•"/>
        <a:defRPr sz="11100">
          <a:solidFill>
            <a:schemeClr val="tx1"/>
          </a:solidFill>
          <a:latin typeface="+mn-lt"/>
          <a:ea typeface="+mn-ea"/>
          <a:cs typeface="+mn-cs"/>
        </a:defRPr>
      </a:lvl1pPr>
      <a:lvl2pPr marL="2547938" indent="-981075" algn="l" defTabSz="3135313" rtl="0" eaLnBrk="0" fontAlgn="base" hangingPunct="0">
        <a:spcBef>
          <a:spcPct val="20000"/>
        </a:spcBef>
        <a:spcAft>
          <a:spcPct val="0"/>
        </a:spcAft>
        <a:buChar char="–"/>
        <a:defRPr sz="9600">
          <a:solidFill>
            <a:schemeClr val="tx1"/>
          </a:solidFill>
          <a:latin typeface="+mn-lt"/>
          <a:cs typeface="+mn-cs"/>
        </a:defRPr>
      </a:lvl2pPr>
      <a:lvl3pPr marL="3919538" indent="-784225" algn="l" defTabSz="3135313" rtl="0" eaLnBrk="0" fontAlgn="base" hangingPunct="0">
        <a:spcBef>
          <a:spcPct val="20000"/>
        </a:spcBef>
        <a:spcAft>
          <a:spcPct val="0"/>
        </a:spcAft>
        <a:buChar char="•"/>
        <a:defRPr sz="8200">
          <a:solidFill>
            <a:schemeClr val="tx1"/>
          </a:solidFill>
          <a:latin typeface="+mn-lt"/>
          <a:cs typeface="+mn-cs"/>
        </a:defRPr>
      </a:lvl3pPr>
      <a:lvl4pPr marL="5486400" indent="-784225" algn="l" defTabSz="3135313" rtl="0" eaLnBrk="0" fontAlgn="base" hangingPunct="0">
        <a:spcBef>
          <a:spcPct val="20000"/>
        </a:spcBef>
        <a:spcAft>
          <a:spcPct val="0"/>
        </a:spcAft>
        <a:buChar char="–"/>
        <a:defRPr sz="6900">
          <a:solidFill>
            <a:schemeClr val="tx1"/>
          </a:solidFill>
          <a:latin typeface="+mn-lt"/>
          <a:cs typeface="+mn-cs"/>
        </a:defRPr>
      </a:lvl4pPr>
      <a:lvl5pPr marL="7053263" indent="-782638" algn="l" defTabSz="3135313" rtl="0" eaLnBrk="0" fontAlgn="base" hangingPunct="0">
        <a:spcBef>
          <a:spcPct val="20000"/>
        </a:spcBef>
        <a:spcAft>
          <a:spcPct val="0"/>
        </a:spcAft>
        <a:buChar char="»"/>
        <a:defRPr sz="6900">
          <a:solidFill>
            <a:schemeClr val="tx1"/>
          </a:solidFill>
          <a:latin typeface="+mn-lt"/>
          <a:cs typeface="+mn-cs"/>
        </a:defRPr>
      </a:lvl5pPr>
      <a:lvl6pPr marL="7510463" indent="-782638" algn="l" defTabSz="3135313" rtl="0" fontAlgn="base">
        <a:spcBef>
          <a:spcPct val="20000"/>
        </a:spcBef>
        <a:spcAft>
          <a:spcPct val="0"/>
        </a:spcAft>
        <a:buChar char="»"/>
        <a:defRPr sz="6900">
          <a:solidFill>
            <a:schemeClr val="tx1"/>
          </a:solidFill>
          <a:latin typeface="+mn-lt"/>
          <a:cs typeface="+mn-cs"/>
        </a:defRPr>
      </a:lvl6pPr>
      <a:lvl7pPr marL="7967663" indent="-782638" algn="l" defTabSz="3135313" rtl="0" fontAlgn="base">
        <a:spcBef>
          <a:spcPct val="20000"/>
        </a:spcBef>
        <a:spcAft>
          <a:spcPct val="0"/>
        </a:spcAft>
        <a:buChar char="»"/>
        <a:defRPr sz="6900">
          <a:solidFill>
            <a:schemeClr val="tx1"/>
          </a:solidFill>
          <a:latin typeface="+mn-lt"/>
          <a:cs typeface="+mn-cs"/>
        </a:defRPr>
      </a:lvl7pPr>
      <a:lvl8pPr marL="8424863" indent="-782638" algn="l" defTabSz="3135313" rtl="0" fontAlgn="base">
        <a:spcBef>
          <a:spcPct val="20000"/>
        </a:spcBef>
        <a:spcAft>
          <a:spcPct val="0"/>
        </a:spcAft>
        <a:buChar char="»"/>
        <a:defRPr sz="6900">
          <a:solidFill>
            <a:schemeClr val="tx1"/>
          </a:solidFill>
          <a:latin typeface="+mn-lt"/>
          <a:cs typeface="+mn-cs"/>
        </a:defRPr>
      </a:lvl8pPr>
      <a:lvl9pPr marL="8882063" indent="-782638" algn="l" defTabSz="3135313" rtl="0" fontAlgn="base">
        <a:spcBef>
          <a:spcPct val="20000"/>
        </a:spcBef>
        <a:spcAft>
          <a:spcPct val="0"/>
        </a:spcAft>
        <a:buChar char="»"/>
        <a:defRPr sz="69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9703" y="11101908"/>
            <a:ext cx="11399571" cy="139087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1506" y="6891825"/>
            <a:ext cx="9833294" cy="7772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01197">
            <a:off x="13241527" y="9579603"/>
            <a:ext cx="7670605" cy="57529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646153" y="16284025"/>
            <a:ext cx="11684000" cy="8763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1" y="9395702"/>
            <a:ext cx="8371979" cy="4560588"/>
          </a:xfrm>
          <a:prstGeom prst="rect">
            <a:avLst/>
          </a:prstGeom>
        </p:spPr>
      </p:pic>
      <p:sp>
        <p:nvSpPr>
          <p:cNvPr id="2050" name="Text Box 4"/>
          <p:cNvSpPr txBox="1">
            <a:spLocks noChangeArrowheads="1"/>
          </p:cNvSpPr>
          <p:nvPr/>
        </p:nvSpPr>
        <p:spPr bwMode="auto">
          <a:xfrm>
            <a:off x="5486400" y="5486400"/>
            <a:ext cx="32918400" cy="184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250" tIns="48125" rIns="96250" bIns="48125">
            <a:spAutoFit/>
          </a:bodyPr>
          <a:lstStyle/>
          <a:p>
            <a:pPr defTabSz="3135313"/>
            <a:r>
              <a:rPr lang="en-US" sz="4600" dirty="0"/>
              <a:t>ECE </a:t>
            </a:r>
            <a:r>
              <a:rPr lang="en-US" sz="4600" dirty="0"/>
              <a:t>362 Embedded Microcontroller Mini-Project </a:t>
            </a:r>
            <a:r>
              <a:rPr lang="en-US" sz="4600" dirty="0">
                <a:sym typeface="Symbol" pitchFamily="18" charset="2"/>
              </a:rPr>
              <a:t></a:t>
            </a:r>
            <a:r>
              <a:rPr lang="en-US" sz="4600" dirty="0"/>
              <a:t> </a:t>
            </a:r>
            <a:r>
              <a:rPr lang="en-US" sz="4600" dirty="0"/>
              <a:t>Fall 2015</a:t>
            </a:r>
            <a:endParaRPr lang="en-US" sz="4600" dirty="0"/>
          </a:p>
          <a:p>
            <a:pPr defTabSz="3135313"/>
            <a:r>
              <a:rPr lang="en-US" sz="4600" dirty="0"/>
              <a:t>Team</a:t>
            </a:r>
            <a:r>
              <a:rPr lang="en-US" sz="4600" dirty="0">
                <a:solidFill>
                  <a:srgbClr val="FF0000"/>
                </a:solidFill>
              </a:rPr>
              <a:t> </a:t>
            </a:r>
            <a:r>
              <a:rPr lang="en-US" sz="4600" dirty="0">
                <a:solidFill>
                  <a:srgbClr val="FF0000"/>
                </a:solidFill>
              </a:rPr>
              <a:t>&lt;No. 27&gt;</a:t>
            </a:r>
            <a:r>
              <a:rPr lang="en-US" sz="4600" dirty="0"/>
              <a:t> – </a:t>
            </a:r>
            <a:r>
              <a:rPr lang="en-US" sz="4600" dirty="0">
                <a:solidFill>
                  <a:srgbClr val="00B050"/>
                </a:solidFill>
              </a:rPr>
              <a:t>&lt;Magic Matrix&gt;</a:t>
            </a:r>
            <a:endParaRPr lang="en-US" sz="4600" dirty="0">
              <a:solidFill>
                <a:srgbClr val="00B050"/>
              </a:solidFill>
            </a:endParaRPr>
          </a:p>
        </p:txBody>
      </p:sp>
      <p:pic>
        <p:nvPicPr>
          <p:cNvPr id="2051" name="Picture 5" descr="PU_signature_jpg_print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366450" y="26666826"/>
            <a:ext cx="2038350" cy="72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2" name="Text Box 6"/>
          <p:cNvSpPr txBox="1">
            <a:spLocks noChangeArrowheads="1"/>
          </p:cNvSpPr>
          <p:nvPr/>
        </p:nvSpPr>
        <p:spPr bwMode="auto">
          <a:xfrm>
            <a:off x="5486400" y="26666825"/>
            <a:ext cx="3429000" cy="73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6250" tIns="48125" rIns="96250" bIns="48125">
            <a:spAutoFit/>
          </a:bodyPr>
          <a:lstStyle/>
          <a:p>
            <a:pPr algn="l" defTabSz="3135313"/>
            <a:r>
              <a:rPr lang="en-US" sz="2100" b="0" dirty="0" err="1"/>
              <a:t>Digijock</a:t>
            </a:r>
            <a:r>
              <a:rPr lang="en-US" sz="2100" b="0" dirty="0"/>
              <a:t>(</a:t>
            </a:r>
            <a:r>
              <a:rPr lang="en-US" sz="2100" b="0" dirty="0" err="1"/>
              <a:t>ette</a:t>
            </a:r>
            <a:r>
              <a:rPr lang="en-US" sz="2100" b="0" dirty="0"/>
              <a:t>)-Strength Digital System </a:t>
            </a:r>
            <a:r>
              <a:rPr lang="en-US" sz="2100" b="0" dirty="0" err="1"/>
              <a:t>Design</a:t>
            </a:r>
            <a:r>
              <a:rPr lang="en-US" sz="2100" b="0" baseline="30000" dirty="0" err="1"/>
              <a:t>TM</a:t>
            </a:r>
            <a:endParaRPr lang="en-US" sz="2100" b="0" baseline="30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6840201"/>
            <a:ext cx="10604272" cy="9826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868" y="17169391"/>
            <a:ext cx="9874136" cy="579959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355800" y="9395703"/>
            <a:ext cx="12725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 MEMBERS:</a:t>
            </a:r>
          </a:p>
          <a:p>
            <a:r>
              <a:rPr lang="en-US" sz="4000" dirty="0"/>
              <a:t>JUNYAN SHI</a:t>
            </a:r>
          </a:p>
          <a:p>
            <a:r>
              <a:rPr lang="en-US" sz="4000" dirty="0"/>
              <a:t>MENGSHI </a:t>
            </a:r>
            <a:r>
              <a:rPr lang="en-US" sz="4000" dirty="0" smtClean="0"/>
              <a:t>FENG</a:t>
            </a:r>
          </a:p>
          <a:p>
            <a:r>
              <a:rPr lang="en-US" sz="4000" dirty="0" smtClean="0"/>
              <a:t>ZHUOFAN LI</a:t>
            </a:r>
          </a:p>
          <a:p>
            <a:r>
              <a:rPr lang="en-US" sz="4000" dirty="0" smtClean="0"/>
              <a:t>XIAOYUAN </a:t>
            </a:r>
            <a:r>
              <a:rPr lang="en-US" sz="4000" dirty="0"/>
              <a:t>ZHANG</a:t>
            </a:r>
            <a:endParaRPr 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20002500" y="12287212"/>
            <a:ext cx="7772400" cy="1155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	This </a:t>
            </a:r>
            <a:r>
              <a:rPr lang="en-US" dirty="0"/>
              <a:t>project is an implementation of LED matrix that is reactive to object motion using MC9S12C32 (“9S12”) microcontroller. </a:t>
            </a:r>
            <a:r>
              <a:rPr lang="en-US" dirty="0"/>
              <a:t>That is saying, when a nearby motion is being detected, the corresponding LED will turn on automatically, and turn off once the object is leaving the detectable area. 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21945600" y="8763000"/>
            <a:ext cx="3886200" cy="6771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3135313"/>
            <a:endParaRPr lang="en-US" sz="3800"/>
          </a:p>
        </p:txBody>
      </p:sp>
      <p:sp>
        <p:nvSpPr>
          <p:cNvPr id="15" name="TextBox 14"/>
          <p:cNvSpPr txBox="1"/>
          <p:nvPr/>
        </p:nvSpPr>
        <p:spPr>
          <a:xfrm>
            <a:off x="7200900" y="14841716"/>
            <a:ext cx="480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https://youtu.be/IR0iJOXhjO4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3135313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3135313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3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40</Words>
  <Application>Microsoft Office PowerPoint</Application>
  <PresentationFormat>Custom</PresentationFormat>
  <Paragraphs>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Symbol</vt:lpstr>
      <vt:lpstr>Default Design</vt:lpstr>
      <vt:lpstr>PowerPoint Presentation</vt:lpstr>
    </vt:vector>
  </TitlesOfParts>
  <Company>Engineering Computer Network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meyer</dc:creator>
  <cp:lastModifiedBy>Shi, Junyan</cp:lastModifiedBy>
  <cp:revision>35</cp:revision>
  <dcterms:created xsi:type="dcterms:W3CDTF">2004-12-02T16:46:40Z</dcterms:created>
  <dcterms:modified xsi:type="dcterms:W3CDTF">2015-12-11T15:10:28Z</dcterms:modified>
</cp:coreProperties>
</file>